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4" r:id="rId3"/>
    <p:sldId id="259" r:id="rId4"/>
    <p:sldId id="273" r:id="rId5"/>
    <p:sldId id="275" r:id="rId6"/>
    <p:sldId id="276" r:id="rId7"/>
    <p:sldId id="277" r:id="rId8"/>
    <p:sldId id="278" r:id="rId9"/>
    <p:sldId id="279" r:id="rId10"/>
    <p:sldId id="280" r:id="rId11"/>
    <p:sldId id="260" r:id="rId12"/>
    <p:sldId id="281" r:id="rId13"/>
    <p:sldId id="269" r:id="rId14"/>
    <p:sldId id="267" r:id="rId15"/>
    <p:sldId id="270" r:id="rId16"/>
    <p:sldId id="268" r:id="rId17"/>
    <p:sldId id="272" r:id="rId18"/>
    <p:sldId id="271" r:id="rId19"/>
    <p:sldId id="25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m.com/developerworks/ru/views/webservices/libraryview.js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dirty="0" err="1" smtClean="0"/>
              <a:t>Технологии</a:t>
            </a:r>
            <a:r>
              <a:rPr lang="en-US" dirty="0" smtClean="0"/>
              <a:t> </a:t>
            </a:r>
            <a:r>
              <a:rPr lang="en-US" dirty="0" err="1" smtClean="0"/>
              <a:t>веб-сервисов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Рассматриваемые </a:t>
            </a:r>
            <a:r>
              <a:rPr lang="en-US" dirty="0" err="1" smtClean="0"/>
              <a:t>темы</a:t>
            </a:r>
            <a:r>
              <a:rPr lang="en-US" dirty="0" smtClean="0"/>
              <a:t>:</a:t>
            </a:r>
          </a:p>
          <a:p>
            <a:r>
              <a:rPr lang="ru-RU" dirty="0" smtClean="0"/>
              <a:t>Разработка веб-сервисов</a:t>
            </a:r>
            <a:endParaRPr lang="en-US" dirty="0" smtClean="0"/>
          </a:p>
          <a:p>
            <a:r>
              <a:rPr lang="ru-RU" dirty="0" err="1" smtClean="0"/>
              <a:t>Сервис-ориентированная</a:t>
            </a:r>
            <a:r>
              <a:rPr lang="ru-RU" dirty="0" smtClean="0"/>
              <a:t> архитектура (</a:t>
            </a:r>
            <a:r>
              <a:rPr lang="en-US" dirty="0" smtClean="0"/>
              <a:t>SOA)</a:t>
            </a:r>
            <a:endParaRPr lang="en-US" dirty="0" smtClean="0"/>
          </a:p>
          <a:p>
            <a:r>
              <a:rPr lang="ru-RU" dirty="0" smtClean="0"/>
              <a:t>Интеграционное ПО </a:t>
            </a:r>
            <a:r>
              <a:rPr lang="en-US" dirty="0" smtClean="0"/>
              <a:t>SOA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err="1" smtClean="0"/>
              <a:t>Формы</a:t>
            </a:r>
            <a:r>
              <a:rPr lang="en-US" dirty="0" smtClean="0"/>
              <a:t> контроля:</a:t>
            </a:r>
          </a:p>
          <a:p>
            <a:r>
              <a:rPr lang="ru-RU" dirty="0" smtClean="0"/>
              <a:t>9 практических работ (2 опционально)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 </a:t>
            </a:r>
            <a:r>
              <a:rPr lang="ru-RU" dirty="0" smtClean="0"/>
              <a:t>сообщение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&lt;S:Envelope </a:t>
            </a:r>
            <a:r>
              <a:rPr lang="en-US" dirty="0" err="1" smtClean="0"/>
              <a:t>xmlns:S</a:t>
            </a:r>
            <a:r>
              <a:rPr lang="en-US" dirty="0" smtClean="0"/>
              <a:t>="http://schemas.xmlsoap.org/soap/envelope</a:t>
            </a:r>
            <a:r>
              <a:rPr lang="en-US" dirty="0" smtClean="0"/>
              <a:t>/"&gt; </a:t>
            </a:r>
            <a:r>
              <a:rPr lang="en-US" dirty="0" smtClean="0"/>
              <a:t>&lt;S:Body</a:t>
            </a:r>
            <a:r>
              <a:rPr lang="en-US" dirty="0" smtClean="0"/>
              <a:t>&gt;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/>
              <a:t>	</a:t>
            </a:r>
            <a:r>
              <a:rPr lang="en-US" dirty="0" smtClean="0"/>
              <a:t>&lt;ns2:getPersonsResponse xmlns:ns2</a:t>
            </a:r>
            <a:r>
              <a:rPr lang="en-US" dirty="0" smtClean="0"/>
              <a:t>="http</a:t>
            </a:r>
            <a:r>
              <a:rPr lang="en-US" dirty="0" smtClean="0"/>
              <a:t>://test.com</a:t>
            </a:r>
            <a:r>
              <a:rPr lang="en-US" dirty="0" smtClean="0"/>
              <a:t>/"&gt;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   &lt;return&gt;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      &lt;age&gt;25&lt;/age&gt;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      &lt;name&gt;</a:t>
            </a:r>
            <a:r>
              <a:rPr lang="en-US" dirty="0" err="1" smtClean="0"/>
              <a:t>Петр</a:t>
            </a:r>
            <a:r>
              <a:rPr lang="en-US" dirty="0" smtClean="0"/>
              <a:t>&lt;/name&gt;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      &lt;surname&gt;</a:t>
            </a:r>
            <a:r>
              <a:rPr lang="en-US" dirty="0" err="1" smtClean="0"/>
              <a:t>Петров</a:t>
            </a:r>
            <a:r>
              <a:rPr lang="en-US" dirty="0" smtClean="0"/>
              <a:t>&lt;/surname&gt;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   &lt;/return</a:t>
            </a:r>
            <a:r>
              <a:rPr lang="en-US" dirty="0" smtClean="0"/>
              <a:t>&gt;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   &lt;/ns2:getPersonsResponse&gt;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   &lt;/S:Body&gt;</a:t>
            </a:r>
            <a:endParaRPr lang="ru-RU" dirty="0" smtClean="0"/>
          </a:p>
          <a:p>
            <a:pPr>
              <a:buNone/>
            </a:pPr>
            <a:r>
              <a:rPr lang="en-US" dirty="0" smtClean="0"/>
              <a:t>&lt;/S:Envelope&gt;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web services concepts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r>
              <a:rPr lang="ru-RU" dirty="0" smtClean="0"/>
              <a:t>П</a:t>
            </a:r>
            <a:r>
              <a:rPr lang="en-US" dirty="0" err="1" smtClean="0"/>
              <a:t>рограммный</a:t>
            </a:r>
            <a:r>
              <a:rPr lang="en-US" dirty="0" smtClean="0"/>
              <a:t> </a:t>
            </a:r>
            <a:r>
              <a:rPr lang="en-US" dirty="0" err="1" smtClean="0"/>
              <a:t>модуль</a:t>
            </a:r>
            <a:r>
              <a:rPr lang="en-US" dirty="0" smtClean="0"/>
              <a:t> </a:t>
            </a:r>
            <a:r>
              <a:rPr lang="en-US" dirty="0" err="1" smtClean="0"/>
              <a:t>со</a:t>
            </a:r>
            <a:r>
              <a:rPr lang="en-US" dirty="0" smtClean="0"/>
              <a:t> </a:t>
            </a:r>
            <a:r>
              <a:rPr lang="en-US" dirty="0" err="1" smtClean="0"/>
              <a:t>строго</a:t>
            </a:r>
            <a:r>
              <a:rPr lang="en-US" dirty="0" smtClean="0"/>
              <a:t> </a:t>
            </a:r>
            <a:r>
              <a:rPr lang="en-US" dirty="0" err="1" smtClean="0"/>
              <a:t>определенным</a:t>
            </a:r>
            <a:r>
              <a:rPr lang="en-US" dirty="0" smtClean="0"/>
              <a:t> </a:t>
            </a:r>
            <a:r>
              <a:rPr lang="en-US" dirty="0" err="1" smtClean="0"/>
              <a:t>интерфейсом</a:t>
            </a:r>
            <a:r>
              <a:rPr lang="en-US" dirty="0" smtClean="0"/>
              <a:t> (WSDL)</a:t>
            </a:r>
            <a:endParaRPr lang="en-US" dirty="0" smtClean="0"/>
          </a:p>
          <a:p>
            <a:r>
              <a:rPr lang="en-US" dirty="0" err="1" smtClean="0"/>
              <a:t>Имеет</a:t>
            </a:r>
            <a:r>
              <a:rPr lang="en-US" dirty="0" smtClean="0"/>
              <a:t> </a:t>
            </a:r>
            <a:r>
              <a:rPr lang="en-US" dirty="0" err="1" smtClean="0"/>
              <a:t>внешнее</a:t>
            </a:r>
            <a:r>
              <a:rPr lang="en-US" dirty="0" smtClean="0"/>
              <a:t> </a:t>
            </a:r>
            <a:r>
              <a:rPr lang="en-US" dirty="0" err="1" smtClean="0"/>
              <a:t>описание</a:t>
            </a:r>
            <a:r>
              <a:rPr lang="en-US" dirty="0" smtClean="0"/>
              <a:t> (WSDL)</a:t>
            </a:r>
            <a:endParaRPr lang="en-US" dirty="0" smtClean="0"/>
          </a:p>
          <a:p>
            <a:r>
              <a:rPr lang="en-US" dirty="0" err="1" smtClean="0"/>
              <a:t>Кросс-платформенность</a:t>
            </a:r>
            <a:r>
              <a:rPr lang="en-US" dirty="0" smtClean="0"/>
              <a:t> (SOAP)</a:t>
            </a:r>
            <a:endParaRPr lang="en-US" dirty="0" smtClean="0"/>
          </a:p>
          <a:p>
            <a:r>
              <a:rPr lang="en-US" dirty="0" smtClean="0"/>
              <a:t>Для </a:t>
            </a:r>
            <a:r>
              <a:rPr lang="en-US" dirty="0" err="1" smtClean="0"/>
              <a:t>реализации</a:t>
            </a:r>
            <a:r>
              <a:rPr lang="en-US" dirty="0" smtClean="0"/>
              <a:t> </a:t>
            </a:r>
            <a:r>
              <a:rPr lang="en-US" dirty="0" err="1" smtClean="0"/>
              <a:t>одного</a:t>
            </a:r>
            <a:r>
              <a:rPr lang="en-US" dirty="0" smtClean="0"/>
              <a:t> </a:t>
            </a:r>
            <a:r>
              <a:rPr lang="en-US" dirty="0" err="1" smtClean="0"/>
              <a:t>бизнес</a:t>
            </a:r>
            <a:r>
              <a:rPr lang="en-US" dirty="0" smtClean="0"/>
              <a:t>-процесса </a:t>
            </a:r>
            <a:r>
              <a:rPr lang="en-US" dirty="0" err="1" smtClean="0"/>
              <a:t>может</a:t>
            </a:r>
            <a:r>
              <a:rPr lang="en-US" dirty="0" smtClean="0"/>
              <a:t> быть необходимо </a:t>
            </a:r>
            <a:r>
              <a:rPr lang="en-US" dirty="0" err="1" smtClean="0"/>
              <a:t>последовательное</a:t>
            </a:r>
            <a:r>
              <a:rPr lang="en-US" dirty="0" smtClean="0"/>
              <a:t> </a:t>
            </a:r>
            <a:r>
              <a:rPr lang="en-US" dirty="0" err="1" smtClean="0"/>
              <a:t>обращение</a:t>
            </a:r>
            <a:r>
              <a:rPr lang="en-US" dirty="0" smtClean="0"/>
              <a:t> к </a:t>
            </a:r>
            <a:r>
              <a:rPr lang="en-US" dirty="0" err="1" smtClean="0"/>
              <a:t>нескольким</a:t>
            </a:r>
            <a:r>
              <a:rPr lang="en-US" dirty="0" smtClean="0"/>
              <a:t> </a:t>
            </a:r>
            <a:r>
              <a:rPr lang="en-US" dirty="0" err="1" smtClean="0"/>
              <a:t>веб-сервисам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Клиент </a:t>
            </a:r>
            <a:r>
              <a:rPr lang="ru-RU" dirty="0" err="1" smtClean="0"/>
              <a:t>веб-сервиса</a:t>
            </a:r>
            <a:endParaRPr lang="ru-RU" dirty="0"/>
          </a:p>
        </p:txBody>
      </p:sp>
      <p:pic>
        <p:nvPicPr>
          <p:cNvPr id="4" name="Содержимое 3" descr="ws_interac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97396" y="1933022"/>
            <a:ext cx="6349207" cy="38603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services hell</a:t>
            </a:r>
            <a:endParaRPr lang="en-US" dirty="0"/>
          </a:p>
        </p:txBody>
      </p:sp>
      <p:pic>
        <p:nvPicPr>
          <p:cNvPr id="4" name="Содержимое 3" descr="WS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546222"/>
            <a:ext cx="5760640" cy="50002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</a:t>
            </a:r>
            <a:endParaRPr lang="en-US" dirty="0"/>
          </a:p>
        </p:txBody>
      </p:sp>
      <p:pic>
        <p:nvPicPr>
          <p:cNvPr id="4" name="Содержимое 3" descr="whySoapFig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0205" y="1700808"/>
            <a:ext cx="8003590" cy="43247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/>
          <a:lstStyle/>
          <a:p>
            <a:r>
              <a:rPr lang="en-US" dirty="0" smtClean="0"/>
              <a:t>JAX-WS</a:t>
            </a:r>
            <a:endParaRPr lang="en-US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908720"/>
            <a:ext cx="8507288" cy="576064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JAX-WS (Java API for XML Web services) – API для </a:t>
            </a:r>
            <a:r>
              <a:rPr lang="en-US" dirty="0" err="1" smtClean="0"/>
              <a:t>создания</a:t>
            </a:r>
            <a:r>
              <a:rPr lang="en-US" dirty="0" smtClean="0"/>
              <a:t> </a:t>
            </a:r>
            <a:r>
              <a:rPr lang="en-US" dirty="0" err="1" smtClean="0"/>
              <a:t>веб-сервисов</a:t>
            </a:r>
            <a:r>
              <a:rPr lang="en-US" dirty="0" smtClean="0"/>
              <a:t>, а </a:t>
            </a:r>
            <a:r>
              <a:rPr lang="en-US" dirty="0" err="1" smtClean="0"/>
              <a:t>также</a:t>
            </a:r>
            <a:r>
              <a:rPr lang="en-US" dirty="0" smtClean="0"/>
              <a:t> </a:t>
            </a:r>
            <a:r>
              <a:rPr lang="en-US" dirty="0" err="1" smtClean="0"/>
              <a:t>клиентов</a:t>
            </a:r>
            <a:r>
              <a:rPr lang="en-US" dirty="0" smtClean="0"/>
              <a:t> для </a:t>
            </a:r>
            <a:r>
              <a:rPr lang="en-US" dirty="0" err="1" smtClean="0"/>
              <a:t>них</a:t>
            </a:r>
            <a:r>
              <a:rPr lang="en-US" dirty="0" smtClean="0"/>
              <a:t>.</a:t>
            </a:r>
          </a:p>
          <a:p>
            <a:pPr algn="just">
              <a:buNone/>
            </a:pPr>
            <a:r>
              <a:rPr lang="en-US" dirty="0" err="1" smtClean="0"/>
              <a:t>Особенности</a:t>
            </a:r>
            <a:r>
              <a:rPr lang="en-US" dirty="0" smtClean="0"/>
              <a:t>:</a:t>
            </a:r>
          </a:p>
          <a:p>
            <a:pPr algn="just"/>
            <a:r>
              <a:rPr lang="en-US" dirty="0" err="1" smtClean="0"/>
              <a:t>Взаимодействие</a:t>
            </a:r>
            <a:r>
              <a:rPr lang="en-US" dirty="0" smtClean="0"/>
              <a:t> </a:t>
            </a:r>
            <a:r>
              <a:rPr lang="en-US" dirty="0" err="1" smtClean="0"/>
              <a:t>скрыто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</a:t>
            </a:r>
            <a:r>
              <a:rPr lang="en-US" dirty="0" err="1" smtClean="0"/>
              <a:t>разработчика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ru-RU" dirty="0" smtClean="0"/>
              <a:t>не нужно собирать сообщения вручную)</a:t>
            </a:r>
            <a:endParaRPr lang="en-US" dirty="0" smtClean="0"/>
          </a:p>
          <a:p>
            <a:pPr algn="just"/>
            <a:r>
              <a:rPr lang="en-US" dirty="0" err="1" smtClean="0"/>
              <a:t>Конфигурирование</a:t>
            </a:r>
            <a:r>
              <a:rPr lang="en-US" dirty="0" smtClean="0"/>
              <a:t> с </a:t>
            </a:r>
            <a:r>
              <a:rPr lang="en-US" dirty="0" err="1" smtClean="0"/>
              <a:t>помощью</a:t>
            </a:r>
            <a:r>
              <a:rPr lang="en-US" dirty="0" smtClean="0"/>
              <a:t> </a:t>
            </a:r>
            <a:r>
              <a:rPr lang="en-US" dirty="0" err="1" smtClean="0"/>
              <a:t>аннотаций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ru-RU" dirty="0" smtClean="0"/>
              <a:t>(</a:t>
            </a:r>
            <a:r>
              <a:rPr lang="en-US" dirty="0" smtClean="0"/>
              <a:t>no xml </a:t>
            </a:r>
            <a:r>
              <a:rPr lang="en-US" dirty="0" err="1" smtClean="0"/>
              <a:t>configs</a:t>
            </a:r>
            <a:r>
              <a:rPr lang="en-US" dirty="0" smtClean="0"/>
              <a:t>!)</a:t>
            </a:r>
            <a:endParaRPr lang="en-US" dirty="0" smtClean="0"/>
          </a:p>
          <a:p>
            <a:pPr algn="just"/>
            <a:r>
              <a:rPr lang="en-US" dirty="0" err="1" smtClean="0"/>
              <a:t>Автоматическая</a:t>
            </a:r>
            <a:r>
              <a:rPr lang="en-US" dirty="0" smtClean="0"/>
              <a:t> </a:t>
            </a:r>
            <a:r>
              <a:rPr lang="en-US" dirty="0" err="1" smtClean="0"/>
              <a:t>генерация</a:t>
            </a:r>
            <a:r>
              <a:rPr lang="en-US" dirty="0" smtClean="0"/>
              <a:t> WSDL, XSD</a:t>
            </a:r>
          </a:p>
          <a:p>
            <a:pPr algn="just"/>
            <a:r>
              <a:rPr lang="en-US" dirty="0" err="1" smtClean="0"/>
              <a:t>Генерация</a:t>
            </a:r>
            <a:r>
              <a:rPr lang="en-US" dirty="0" smtClean="0"/>
              <a:t> </a:t>
            </a:r>
            <a:r>
              <a:rPr lang="en-US" dirty="0" err="1" smtClean="0"/>
              <a:t>кода</a:t>
            </a:r>
            <a:r>
              <a:rPr lang="en-US" dirty="0" smtClean="0"/>
              <a:t> </a:t>
            </a:r>
            <a:r>
              <a:rPr lang="en-US" dirty="0" err="1" smtClean="0"/>
              <a:t>клиента</a:t>
            </a:r>
            <a:r>
              <a:rPr lang="en-US" dirty="0" smtClean="0"/>
              <a:t> </a:t>
            </a:r>
            <a:r>
              <a:rPr lang="en-US" dirty="0" err="1" smtClean="0"/>
              <a:t>веб-сервиса</a:t>
            </a:r>
            <a:r>
              <a:rPr lang="en-US" dirty="0" smtClean="0"/>
              <a:t> (</a:t>
            </a:r>
            <a:r>
              <a:rPr lang="en-US" dirty="0" err="1" smtClean="0"/>
              <a:t>wsimport</a:t>
            </a:r>
            <a:r>
              <a:rPr lang="en-US" dirty="0" smtClean="0"/>
              <a:t>)</a:t>
            </a:r>
          </a:p>
          <a:p>
            <a:pPr algn="just"/>
            <a:r>
              <a:rPr lang="en-US" dirty="0" err="1" smtClean="0"/>
              <a:t>Возможность</a:t>
            </a:r>
            <a:r>
              <a:rPr lang="en-US" dirty="0" smtClean="0"/>
              <a:t> </a:t>
            </a:r>
            <a:r>
              <a:rPr lang="en-US" dirty="0" err="1" smtClean="0"/>
              <a:t>низкоуровневой</a:t>
            </a:r>
            <a:r>
              <a:rPr lang="en-US" dirty="0" smtClean="0"/>
              <a:t> </a:t>
            </a:r>
            <a:r>
              <a:rPr lang="en-US" dirty="0" err="1" smtClean="0"/>
              <a:t>модификации</a:t>
            </a:r>
            <a:r>
              <a:rPr lang="en-US" dirty="0" smtClean="0"/>
              <a:t> SOAP-</a:t>
            </a:r>
            <a:r>
              <a:rPr lang="en-US" dirty="0" err="1" smtClean="0"/>
              <a:t>сообщений</a:t>
            </a:r>
            <a:r>
              <a:rPr lang="en-US" dirty="0" smtClean="0"/>
              <a:t> (handlers)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WS entities mapping</a:t>
            </a:r>
            <a:endParaRPr lang="en-US" dirty="0"/>
          </a:p>
        </p:txBody>
      </p:sp>
      <p:pic>
        <p:nvPicPr>
          <p:cNvPr id="4" name="Содержимое 3" descr="soap0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37768" y="2060849"/>
            <a:ext cx="6068464" cy="360466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dirty="0" err="1" smtClean="0"/>
              <a:t>wsgen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А</a:t>
            </a:r>
            <a:r>
              <a:rPr lang="ru-RU" dirty="0" err="1" smtClean="0"/>
              <a:t>ртефакты</a:t>
            </a:r>
            <a:r>
              <a:rPr lang="ru-RU" dirty="0" smtClean="0"/>
              <a:t> для </a:t>
            </a:r>
            <a:r>
              <a:rPr lang="en-US" dirty="0" err="1" smtClean="0"/>
              <a:t>веб</a:t>
            </a:r>
            <a:r>
              <a:rPr lang="ru-RU" dirty="0" smtClean="0"/>
              <a:t>-сервиса генерируются при помощи </a:t>
            </a:r>
            <a:r>
              <a:rPr lang="en-US" dirty="0" err="1" smtClean="0"/>
              <a:t>утилиты</a:t>
            </a:r>
            <a:r>
              <a:rPr lang="ru-RU" dirty="0" smtClean="0"/>
              <a:t> </a:t>
            </a:r>
            <a:r>
              <a:rPr lang="ru-RU" i="1" dirty="0" err="1" smtClean="0"/>
              <a:t>wsgen</a:t>
            </a:r>
            <a:r>
              <a:rPr lang="ru-RU" dirty="0" smtClean="0"/>
              <a:t>. Программа </a:t>
            </a:r>
            <a:r>
              <a:rPr lang="ru-RU" dirty="0" err="1" smtClean="0"/>
              <a:t>wsgen</a:t>
            </a:r>
            <a:r>
              <a:rPr lang="ru-RU" dirty="0" smtClean="0"/>
              <a:t> генерирует WSDL-файл и XSD-схему для Web-сервиса, который нужно опубликовать</a:t>
            </a:r>
            <a:r>
              <a:rPr lang="en-US" dirty="0" smtClean="0"/>
              <a:t>, на </a:t>
            </a:r>
            <a:r>
              <a:rPr lang="en-US" dirty="0" err="1" smtClean="0"/>
              <a:t>основании</a:t>
            </a:r>
            <a:r>
              <a:rPr lang="en-US" dirty="0" smtClean="0"/>
              <a:t> </a:t>
            </a:r>
            <a:r>
              <a:rPr lang="en-US" dirty="0" err="1" smtClean="0"/>
              <a:t>анализа</a:t>
            </a:r>
            <a:r>
              <a:rPr lang="en-US" dirty="0" smtClean="0"/>
              <a:t> </a:t>
            </a:r>
            <a:r>
              <a:rPr lang="en-US" dirty="0" err="1" smtClean="0"/>
              <a:t>класса</a:t>
            </a:r>
            <a:r>
              <a:rPr lang="en-US" dirty="0" smtClean="0"/>
              <a:t> </a:t>
            </a:r>
            <a:r>
              <a:rPr lang="en-US" dirty="0" err="1" smtClean="0"/>
              <a:t>веб-сервиса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2800" dirty="0" err="1" smtClean="0"/>
              <a:t>wsgen</a:t>
            </a:r>
            <a:r>
              <a:rPr lang="en-US" sz="2800" dirty="0" smtClean="0"/>
              <a:t> -cp .  </a:t>
            </a:r>
            <a:r>
              <a:rPr lang="en-US" sz="2800" dirty="0" err="1" smtClean="0"/>
              <a:t>сom.service.OrderProcessService</a:t>
            </a:r>
            <a:r>
              <a:rPr lang="en-US" sz="2800" dirty="0" smtClean="0"/>
              <a:t> -</a:t>
            </a:r>
            <a:r>
              <a:rPr lang="en-US" sz="2800" dirty="0" err="1" smtClean="0"/>
              <a:t>wsdl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n-US" dirty="0" err="1" smtClean="0"/>
              <a:t>wsimport</a:t>
            </a:r>
            <a:endParaRPr lang="en-US" dirty="0"/>
          </a:p>
        </p:txBody>
      </p:sp>
      <p:pic>
        <p:nvPicPr>
          <p:cNvPr id="4" name="Содержимое 3" descr="wsimpor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084510"/>
            <a:ext cx="5592002" cy="4783634"/>
          </a:xfrm>
        </p:spPr>
      </p:pic>
      <p:cxnSp>
        <p:nvCxnSpPr>
          <p:cNvPr id="6" name="Прямая со стрелкой 5"/>
          <p:cNvCxnSpPr/>
          <p:nvPr/>
        </p:nvCxnSpPr>
        <p:spPr>
          <a:xfrm rot="10800000">
            <a:off x="5652120" y="3707904"/>
            <a:ext cx="11521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6754587" y="3421613"/>
            <a:ext cx="21378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mapped java classes </a:t>
            </a:r>
          </a:p>
          <a:p>
            <a:r>
              <a:rPr lang="en-US" dirty="0" smtClean="0"/>
              <a:t>from schema types</a:t>
            </a:r>
            <a:endParaRPr lang="en-US" dirty="0"/>
          </a:p>
        </p:txBody>
      </p:sp>
      <p:cxnSp>
        <p:nvCxnSpPr>
          <p:cNvPr id="9" name="Прямая со стрелкой 8"/>
          <p:cNvCxnSpPr/>
          <p:nvPr/>
        </p:nvCxnSpPr>
        <p:spPr>
          <a:xfrm rot="10800000">
            <a:off x="5004048" y="1619672"/>
            <a:ext cx="108012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6156176" y="1259632"/>
            <a:ext cx="17058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Can be used for </a:t>
            </a:r>
          </a:p>
          <a:p>
            <a:r>
              <a:rPr lang="en-US" dirty="0" smtClean="0"/>
              <a:t>web service call</a:t>
            </a:r>
            <a:endParaRPr lang="en-US" dirty="0"/>
          </a:p>
        </p:txBody>
      </p:sp>
      <p:cxnSp>
        <p:nvCxnSpPr>
          <p:cNvPr id="14" name="Прямая со стрелкой 13"/>
          <p:cNvCxnSpPr/>
          <p:nvPr/>
        </p:nvCxnSpPr>
        <p:spPr>
          <a:xfrm rot="10800000">
            <a:off x="5796136" y="2699792"/>
            <a:ext cx="10081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774197" y="2413501"/>
            <a:ext cx="14702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Is needed for </a:t>
            </a:r>
          </a:p>
          <a:p>
            <a:r>
              <a:rPr lang="en-US" dirty="0" smtClean="0"/>
              <a:t>Service client</a:t>
            </a:r>
            <a:endParaRPr lang="en-US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41833" y="6228020"/>
            <a:ext cx="84506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err="1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wsimport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 –d</a:t>
            </a:r>
            <a:r>
              <a:rPr kumimoji="0" lang="en-US" i="0" u="none" strike="noStrike" cap="none" normalizeH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 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generated –p </a:t>
            </a:r>
            <a:r>
              <a:rPr kumimoji="0" lang="en-US" i="0" u="none" strike="noStrike" cap="none" normalizeH="0" baseline="0" dirty="0" err="1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trololo.service.stockquote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Courier New" pitchFamily="49" charset="0"/>
              </a:rPr>
              <a:t> http://stockquote.xyz/quote?wsdl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+mj-lt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Рекоммендуемые </a:t>
            </a:r>
            <a:r>
              <a:rPr lang="en-US" dirty="0" err="1" smtClean="0"/>
              <a:t>источники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Java EE 7 </a:t>
            </a:r>
            <a:r>
              <a:rPr lang="en-US" dirty="0" smtClean="0"/>
              <a:t>tutorial</a:t>
            </a:r>
            <a:endParaRPr lang="en-US" dirty="0" smtClean="0"/>
          </a:p>
          <a:p>
            <a:r>
              <a:rPr lang="en-US" dirty="0" smtClean="0"/>
              <a:t>Т. </a:t>
            </a:r>
            <a:r>
              <a:rPr lang="en-US" dirty="0" err="1" smtClean="0"/>
              <a:t>Машнин</a:t>
            </a:r>
            <a:r>
              <a:rPr lang="en-US" dirty="0" smtClean="0"/>
              <a:t>. Web-</a:t>
            </a:r>
            <a:r>
              <a:rPr lang="en-US" dirty="0" err="1" smtClean="0"/>
              <a:t>сервисы</a:t>
            </a:r>
            <a:r>
              <a:rPr lang="en-US" dirty="0" smtClean="0"/>
              <a:t> Java</a:t>
            </a:r>
          </a:p>
          <a:p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://www.ibm.com/developerworks/ru/views/webservices/libraryview.jsp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ru-RU" dirty="0" err="1" smtClean="0"/>
              <a:t>Веб-сервис</a:t>
            </a:r>
            <a:endParaRPr lang="ru-RU" dirty="0"/>
          </a:p>
        </p:txBody>
      </p:sp>
      <p:pic>
        <p:nvPicPr>
          <p:cNvPr id="4" name="Содержимое 3" descr="webservic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1408510"/>
            <a:ext cx="6333856" cy="3028602"/>
          </a:xfrm>
        </p:spPr>
      </p:pic>
      <p:sp>
        <p:nvSpPr>
          <p:cNvPr id="7" name="Содержимое 2"/>
          <p:cNvSpPr txBox="1">
            <a:spLocks/>
          </p:cNvSpPr>
          <p:nvPr/>
        </p:nvSpPr>
        <p:spPr>
          <a:xfrm>
            <a:off x="539552" y="5085184"/>
            <a:ext cx="822960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SOAP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dirty="0" smtClean="0"/>
              <a:t>web-service (RPC)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800" dirty="0" err="1" smtClean="0"/>
              <a:t>RESTFul</a:t>
            </a:r>
            <a:r>
              <a:rPr lang="en-US" sz="2800" dirty="0" smtClean="0"/>
              <a:t> service (Representational state transfer)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SOAP </a:t>
            </a:r>
            <a:r>
              <a:rPr lang="ru-RU" dirty="0" err="1" smtClean="0"/>
              <a:t>веб-сервис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/>
          <a:lstStyle/>
          <a:p>
            <a:pPr algn="just">
              <a:buNone/>
            </a:pPr>
            <a:r>
              <a:rPr lang="en-US" dirty="0" err="1" smtClean="0"/>
              <a:t>Веб</a:t>
            </a:r>
            <a:r>
              <a:rPr lang="en-US" dirty="0" smtClean="0"/>
              <a:t>-</a:t>
            </a:r>
            <a:r>
              <a:rPr lang="ru-RU" dirty="0" smtClean="0"/>
              <a:t>сервис представляет собой набор логически связанных методов, которые могут быть программно вызваны, а результат работы сервиса – реализация определенной функции </a:t>
            </a:r>
            <a:r>
              <a:rPr lang="ru-RU" dirty="0" err="1" smtClean="0"/>
              <a:t>бизнес-логики</a:t>
            </a:r>
            <a:r>
              <a:rPr lang="ru-RU" dirty="0" smtClean="0"/>
              <a:t>.</a:t>
            </a:r>
            <a:endParaRPr lang="en-US" dirty="0" smtClean="0"/>
          </a:p>
          <a:p>
            <a:pPr algn="just">
              <a:buNone/>
            </a:pPr>
            <a:r>
              <a:rPr lang="ru-RU" dirty="0" smtClean="0"/>
              <a:t>Функциональность сервиса определяется его интерфейсом</a:t>
            </a:r>
            <a:r>
              <a:rPr lang="en-US" dirty="0" smtClean="0"/>
              <a:t>, в </a:t>
            </a:r>
            <a:r>
              <a:rPr lang="en-US" dirty="0" err="1" smtClean="0"/>
              <a:t>котором</a:t>
            </a:r>
            <a:r>
              <a:rPr lang="en-US" dirty="0" smtClean="0"/>
              <a:t> </a:t>
            </a:r>
            <a:r>
              <a:rPr lang="en-US" dirty="0" err="1" smtClean="0"/>
              <a:t>определены</a:t>
            </a:r>
            <a:r>
              <a:rPr lang="en-US" dirty="0" smtClean="0"/>
              <a:t> </a:t>
            </a:r>
            <a:r>
              <a:rPr lang="en-US" dirty="0" err="1" smtClean="0"/>
              <a:t>его</a:t>
            </a:r>
            <a:r>
              <a:rPr lang="en-US" dirty="0" smtClean="0"/>
              <a:t> </a:t>
            </a:r>
            <a:r>
              <a:rPr lang="en-US" dirty="0" err="1" smtClean="0"/>
              <a:t>методы</a:t>
            </a:r>
            <a:r>
              <a:rPr lang="en-US" dirty="0" smtClean="0"/>
              <a:t>, </a:t>
            </a:r>
            <a:r>
              <a:rPr lang="en-US" dirty="0" err="1" smtClean="0"/>
              <a:t>входные</a:t>
            </a:r>
            <a:r>
              <a:rPr lang="en-US" dirty="0" smtClean="0"/>
              <a:t> </a:t>
            </a:r>
            <a:r>
              <a:rPr lang="en-US" dirty="0" err="1" smtClean="0"/>
              <a:t>параметры</a:t>
            </a:r>
            <a:r>
              <a:rPr lang="en-US" dirty="0" smtClean="0"/>
              <a:t>, а </a:t>
            </a:r>
            <a:r>
              <a:rPr lang="en-US" dirty="0" err="1" smtClean="0"/>
              <a:t>также</a:t>
            </a:r>
            <a:r>
              <a:rPr lang="en-US" dirty="0" smtClean="0"/>
              <a:t>  </a:t>
            </a:r>
            <a:r>
              <a:rPr lang="en-US" dirty="0" err="1" smtClean="0"/>
              <a:t>возвращаемые</a:t>
            </a:r>
            <a:r>
              <a:rPr lang="en-US" dirty="0" smtClean="0"/>
              <a:t>  </a:t>
            </a:r>
            <a:r>
              <a:rPr lang="en-US" dirty="0" err="1" smtClean="0"/>
              <a:t>результаты</a:t>
            </a:r>
            <a:r>
              <a:rPr lang="en-US" dirty="0" smtClean="0"/>
              <a:t>.</a:t>
            </a:r>
            <a:r>
              <a:rPr lang="ru-RU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4544" y="-27384"/>
            <a:ext cx="9721080" cy="1143000"/>
          </a:xfrm>
        </p:spPr>
        <p:txBody>
          <a:bodyPr>
            <a:normAutofit/>
          </a:bodyPr>
          <a:lstStyle/>
          <a:p>
            <a:r>
              <a:rPr lang="ru-RU" sz="3600" dirty="0" err="1" smtClean="0"/>
              <a:t>Сервис-ориентированная</a:t>
            </a:r>
            <a:r>
              <a:rPr lang="ru-RU" sz="3600" dirty="0" smtClean="0"/>
              <a:t> архитектура (</a:t>
            </a:r>
            <a:r>
              <a:rPr lang="en-US" sz="3600" dirty="0" smtClean="0"/>
              <a:t>SOA)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21744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err="1" smtClean="0"/>
              <a:t>Се́рвис-ориенти́рованная</a:t>
            </a:r>
            <a:r>
              <a:rPr lang="ru-RU" dirty="0" smtClean="0"/>
              <a:t> </a:t>
            </a:r>
            <a:r>
              <a:rPr lang="ru-RU" dirty="0" err="1" smtClean="0"/>
              <a:t>архитекту́ра</a:t>
            </a:r>
            <a:r>
              <a:rPr lang="ru-RU" dirty="0" smtClean="0"/>
              <a:t> </a:t>
            </a:r>
            <a:r>
              <a:rPr lang="ru-RU" dirty="0" smtClean="0"/>
              <a:t>—</a:t>
            </a:r>
            <a:r>
              <a:rPr lang="ru-RU" dirty="0" smtClean="0"/>
              <a:t> модульный подход к разработке программного обеспечения, основанный на </a:t>
            </a:r>
            <a:r>
              <a:rPr lang="ru-RU" dirty="0" smtClean="0"/>
              <a:t>использовании</a:t>
            </a:r>
            <a:r>
              <a:rPr lang="en-US" dirty="0" smtClean="0"/>
              <a:t> </a:t>
            </a:r>
            <a:r>
              <a:rPr lang="ru-RU" dirty="0" smtClean="0"/>
              <a:t>распределённых</a:t>
            </a:r>
            <a:r>
              <a:rPr lang="ru-RU" dirty="0" smtClean="0"/>
              <a:t>, слабо связанных </a:t>
            </a:r>
            <a:r>
              <a:rPr lang="ru-RU" dirty="0" smtClean="0"/>
              <a:t>заменяемых </a:t>
            </a:r>
            <a:r>
              <a:rPr lang="ru-RU" dirty="0" smtClean="0"/>
              <a:t>компонентов, </a:t>
            </a:r>
            <a:r>
              <a:rPr lang="ru-RU" dirty="0" smtClean="0"/>
              <a:t>оснащённых</a:t>
            </a:r>
            <a:r>
              <a:rPr lang="en-US" dirty="0" smtClean="0"/>
              <a:t> </a:t>
            </a:r>
            <a:r>
              <a:rPr lang="ru-RU" dirty="0" smtClean="0"/>
              <a:t>стандартизированными</a:t>
            </a:r>
            <a:r>
              <a:rPr lang="ru-RU" dirty="0" smtClean="0"/>
              <a:t> интерфейсами для взаимодействия по </a:t>
            </a:r>
            <a:r>
              <a:rPr lang="ru-RU" dirty="0" smtClean="0"/>
              <a:t>стандартизированным</a:t>
            </a:r>
            <a:r>
              <a:rPr lang="en-US" dirty="0" smtClean="0"/>
              <a:t> </a:t>
            </a:r>
            <a:r>
              <a:rPr lang="ru-RU" dirty="0" smtClean="0"/>
              <a:t>протоколам.</a:t>
            </a:r>
            <a:endParaRPr lang="en-US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Интерфейсы </a:t>
            </a:r>
            <a:r>
              <a:rPr lang="ru-RU" dirty="0" smtClean="0"/>
              <a:t>компонентов в </a:t>
            </a:r>
            <a:r>
              <a:rPr lang="ru-RU" dirty="0" err="1" smtClean="0"/>
              <a:t>сервис-ориентированной</a:t>
            </a:r>
            <a:r>
              <a:rPr lang="ru-RU" dirty="0" smtClean="0"/>
              <a:t> архитектуре инкапсулируют детали </a:t>
            </a:r>
            <a:r>
              <a:rPr lang="ru-RU" dirty="0" smtClean="0"/>
              <a:t>реализации </a:t>
            </a:r>
            <a:r>
              <a:rPr lang="ru-RU" dirty="0" smtClean="0"/>
              <a:t>от остальных компонентов, таким образом обеспечивая комбинирование и многократное использование компонентов для построения сложных распределённых программных комплексов, обеспечивая независимость от используемых платформ и инструментов разработки, способствуя масштабируемости и управляемости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создаваемых </a:t>
            </a:r>
            <a:r>
              <a:rPr lang="ru-RU" dirty="0" smtClean="0"/>
              <a:t>систем.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Веб-сервис</a:t>
            </a:r>
            <a:endParaRPr lang="ru-RU" dirty="0"/>
          </a:p>
        </p:txBody>
      </p:sp>
      <p:pic>
        <p:nvPicPr>
          <p:cNvPr id="4" name="Содержимое 3" descr="soa_diagram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19" y="1938385"/>
            <a:ext cx="5040562" cy="3849592"/>
          </a:xfrm>
        </p:spPr>
      </p:pic>
      <p:sp>
        <p:nvSpPr>
          <p:cNvPr id="5" name="TextBox 4"/>
          <p:cNvSpPr txBox="1"/>
          <p:nvPr/>
        </p:nvSpPr>
        <p:spPr>
          <a:xfrm>
            <a:off x="899592" y="6125234"/>
            <a:ext cx="84969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Каждый </a:t>
            </a:r>
            <a:r>
              <a:rPr lang="en-US" sz="2000" dirty="0" smtClean="0"/>
              <a:t>SOAP</a:t>
            </a:r>
            <a:r>
              <a:rPr lang="ru-RU" sz="2000" dirty="0" smtClean="0"/>
              <a:t>-сервис обязательно имеет внешнее описание – </a:t>
            </a:r>
            <a:r>
              <a:rPr lang="en-US" sz="2000" dirty="0" smtClean="0"/>
              <a:t>WSDL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WSDL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dirty="0" smtClean="0"/>
              <a:t>WSDL</a:t>
            </a:r>
            <a:r>
              <a:rPr lang="ru-RU" dirty="0" smtClean="0"/>
              <a:t> (</a:t>
            </a:r>
            <a:r>
              <a:rPr lang="ru-RU" b="1" i="1" dirty="0" err="1" smtClean="0"/>
              <a:t>W</a:t>
            </a:r>
            <a:r>
              <a:rPr lang="ru-RU" i="1" dirty="0" err="1" smtClean="0"/>
              <a:t>eb</a:t>
            </a:r>
            <a:r>
              <a:rPr lang="ru-RU" i="1" dirty="0" smtClean="0"/>
              <a:t> </a:t>
            </a:r>
            <a:r>
              <a:rPr lang="ru-RU" b="1" i="1" dirty="0" err="1" smtClean="0"/>
              <a:t>S</a:t>
            </a:r>
            <a:r>
              <a:rPr lang="ru-RU" i="1" dirty="0" err="1" smtClean="0"/>
              <a:t>ervices</a:t>
            </a:r>
            <a:r>
              <a:rPr lang="ru-RU" i="1" dirty="0" smtClean="0"/>
              <a:t> </a:t>
            </a:r>
            <a:r>
              <a:rPr lang="ru-RU" b="1" i="1" dirty="0" err="1" smtClean="0"/>
              <a:t>D</a:t>
            </a:r>
            <a:r>
              <a:rPr lang="ru-RU" i="1" dirty="0" err="1" smtClean="0"/>
              <a:t>escription</a:t>
            </a:r>
            <a:r>
              <a:rPr lang="ru-RU" i="1" dirty="0" smtClean="0"/>
              <a:t> </a:t>
            </a:r>
            <a:r>
              <a:rPr lang="ru-RU" b="1" i="1" dirty="0" err="1" smtClean="0"/>
              <a:t>L</a:t>
            </a:r>
            <a:r>
              <a:rPr lang="ru-RU" i="1" dirty="0" err="1" smtClean="0"/>
              <a:t>anguage</a:t>
            </a:r>
            <a:r>
              <a:rPr lang="ru-RU" dirty="0" smtClean="0"/>
              <a:t>) — язык описания веб-сервисов и доступа к ним, основанный на языке XML.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>
              <a:buNone/>
            </a:pPr>
            <a:r>
              <a:rPr lang="ru-RU" dirty="0" smtClean="0"/>
              <a:t>Каждый документ WSDL можно разбить на логические части:</a:t>
            </a:r>
            <a:endParaRPr lang="en-US" dirty="0" smtClean="0"/>
          </a:p>
          <a:p>
            <a:pPr algn="just">
              <a:buNone/>
            </a:pPr>
            <a:endParaRPr lang="ru-RU" dirty="0" smtClean="0"/>
          </a:p>
          <a:p>
            <a:pPr algn="just"/>
            <a:r>
              <a:rPr lang="ru-RU" dirty="0" smtClean="0"/>
              <a:t>определение типов данных (</a:t>
            </a:r>
            <a:r>
              <a:rPr lang="ru-RU" dirty="0" err="1" smtClean="0"/>
              <a:t>types</a:t>
            </a:r>
            <a:r>
              <a:rPr lang="ru-RU" dirty="0" smtClean="0"/>
              <a:t>) — определение вида отправляемых и получаемых сервисом XML сообщений</a:t>
            </a:r>
            <a:r>
              <a:rPr lang="en-US" dirty="0" smtClean="0"/>
              <a:t> (XSD)</a:t>
            </a:r>
            <a:endParaRPr lang="ru-RU" dirty="0" smtClean="0"/>
          </a:p>
          <a:p>
            <a:pPr algn="just"/>
            <a:r>
              <a:rPr lang="ru-RU" dirty="0" smtClean="0"/>
              <a:t>элементы данных (</a:t>
            </a:r>
            <a:r>
              <a:rPr lang="ru-RU" dirty="0" err="1" smtClean="0"/>
              <a:t>message</a:t>
            </a:r>
            <a:r>
              <a:rPr lang="ru-RU" dirty="0" smtClean="0"/>
              <a:t>) — сообщения, используемые web-сервисом</a:t>
            </a:r>
          </a:p>
          <a:p>
            <a:pPr algn="just"/>
            <a:r>
              <a:rPr lang="ru-RU" dirty="0" smtClean="0"/>
              <a:t>абстрактные операции (</a:t>
            </a:r>
            <a:r>
              <a:rPr lang="ru-RU" dirty="0" err="1" smtClean="0"/>
              <a:t>portType</a:t>
            </a:r>
            <a:r>
              <a:rPr lang="ru-RU" dirty="0" smtClean="0"/>
              <a:t>) — список операций, которые могут быть выполнены с сообщениями</a:t>
            </a:r>
          </a:p>
          <a:p>
            <a:pPr algn="just"/>
            <a:r>
              <a:rPr lang="ru-RU" dirty="0" smtClean="0"/>
              <a:t>связывание сервисов (</a:t>
            </a:r>
            <a:r>
              <a:rPr lang="ru-RU" dirty="0" err="1" smtClean="0"/>
              <a:t>binding</a:t>
            </a:r>
            <a:r>
              <a:rPr lang="ru-RU" dirty="0" smtClean="0"/>
              <a:t>) — способ, которым сообщение будет доставлено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ru-RU" dirty="0" smtClean="0"/>
              <a:t>Фрагмент </a:t>
            </a:r>
            <a:r>
              <a:rPr lang="en-US" dirty="0" smtClean="0"/>
              <a:t>WSD</a:t>
            </a:r>
            <a:r>
              <a:rPr lang="en-US" dirty="0" smtClean="0"/>
              <a:t>L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&lt;message</a:t>
            </a:r>
            <a:r>
              <a:rPr lang="en-US" dirty="0" smtClean="0"/>
              <a:t> name="</a:t>
            </a:r>
            <a:r>
              <a:rPr lang="en-US" dirty="0" err="1" smtClean="0"/>
              <a:t>getTermRequest</a:t>
            </a:r>
            <a:r>
              <a:rPr lang="en-US" dirty="0" smtClean="0"/>
              <a:t>"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	&lt;part</a:t>
            </a:r>
            <a:r>
              <a:rPr lang="en-US" dirty="0" smtClean="0"/>
              <a:t> name="term" type="</a:t>
            </a:r>
            <a:r>
              <a:rPr lang="en-US" dirty="0" err="1" smtClean="0"/>
              <a:t>xs:string</a:t>
            </a:r>
            <a:r>
              <a:rPr lang="en-US" dirty="0" smtClean="0"/>
              <a:t>"</a:t>
            </a:r>
            <a:r>
              <a:rPr lang="en-US" b="1" dirty="0" smtClean="0"/>
              <a:t>/&gt;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&lt;/message&gt;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&lt;message</a:t>
            </a:r>
            <a:r>
              <a:rPr lang="en-US" dirty="0" smtClean="0"/>
              <a:t> name="</a:t>
            </a:r>
            <a:r>
              <a:rPr lang="en-US" dirty="0" err="1" smtClean="0"/>
              <a:t>getTermResponse</a:t>
            </a:r>
            <a:r>
              <a:rPr lang="en-US" dirty="0" smtClean="0"/>
              <a:t>"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	&lt;part</a:t>
            </a:r>
            <a:r>
              <a:rPr lang="en-US" dirty="0" smtClean="0"/>
              <a:t> name="value" type="</a:t>
            </a:r>
            <a:r>
              <a:rPr lang="en-US" dirty="0" err="1" smtClean="0"/>
              <a:t>xs:string</a:t>
            </a:r>
            <a:r>
              <a:rPr lang="en-US" dirty="0" smtClean="0"/>
              <a:t>"</a:t>
            </a:r>
            <a:r>
              <a:rPr lang="en-US" b="1" dirty="0" smtClean="0"/>
              <a:t>/&gt;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&lt;/message&gt;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&lt;</a:t>
            </a:r>
            <a:r>
              <a:rPr lang="en-US" b="1" dirty="0" err="1" smtClean="0"/>
              <a:t>portType</a:t>
            </a:r>
            <a:r>
              <a:rPr lang="en-US" dirty="0" smtClean="0"/>
              <a:t> name="</a:t>
            </a:r>
            <a:r>
              <a:rPr lang="en-US" dirty="0" err="1" smtClean="0"/>
              <a:t>glossaryTerms</a:t>
            </a:r>
            <a:r>
              <a:rPr lang="en-US" dirty="0" smtClean="0"/>
              <a:t>"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	&lt;operation</a:t>
            </a:r>
            <a:r>
              <a:rPr lang="en-US" dirty="0" smtClean="0"/>
              <a:t> name="</a:t>
            </a:r>
            <a:r>
              <a:rPr lang="en-US" dirty="0" err="1" smtClean="0"/>
              <a:t>getTerm</a:t>
            </a:r>
            <a:r>
              <a:rPr lang="en-US" dirty="0" smtClean="0"/>
              <a:t>"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		&lt;input</a:t>
            </a:r>
            <a:r>
              <a:rPr lang="en-US" dirty="0" smtClean="0"/>
              <a:t> message="</a:t>
            </a:r>
            <a:r>
              <a:rPr lang="en-US" dirty="0" err="1" smtClean="0"/>
              <a:t>getTermRequest</a:t>
            </a:r>
            <a:r>
              <a:rPr lang="en-US" dirty="0" smtClean="0"/>
              <a:t>"</a:t>
            </a:r>
            <a:r>
              <a:rPr lang="en-US" b="1" dirty="0" smtClean="0"/>
              <a:t>/&gt;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		&lt;output</a:t>
            </a:r>
            <a:r>
              <a:rPr lang="en-US" dirty="0" smtClean="0"/>
              <a:t> message="</a:t>
            </a:r>
            <a:r>
              <a:rPr lang="en-US" dirty="0" err="1" smtClean="0"/>
              <a:t>getTermResponse</a:t>
            </a:r>
            <a:r>
              <a:rPr lang="en-US" dirty="0" smtClean="0"/>
              <a:t>"</a:t>
            </a:r>
            <a:r>
              <a:rPr lang="en-US" b="1" dirty="0" smtClean="0"/>
              <a:t>/&gt;</a:t>
            </a:r>
            <a:r>
              <a:rPr lang="en-US" dirty="0" smtClean="0"/>
              <a:t> </a:t>
            </a:r>
            <a:r>
              <a:rPr lang="en-US" b="1" dirty="0" smtClean="0"/>
              <a:t>&lt;/operation&gt;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&lt;/</a:t>
            </a:r>
            <a:r>
              <a:rPr lang="en-US" b="1" dirty="0" err="1" smtClean="0"/>
              <a:t>portType</a:t>
            </a:r>
            <a:r>
              <a:rPr lang="en-US" b="1" dirty="0" smtClean="0"/>
              <a:t>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r>
              <a:rPr lang="en-US" dirty="0" smtClean="0"/>
              <a:t>XSD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XSD (XML Schema definition) – </a:t>
            </a:r>
            <a:r>
              <a:rPr lang="en-US" dirty="0" err="1" smtClean="0"/>
              <a:t>язык</a:t>
            </a:r>
            <a:r>
              <a:rPr lang="en-US" dirty="0" smtClean="0"/>
              <a:t> </a:t>
            </a:r>
            <a:r>
              <a:rPr lang="en-US" dirty="0" err="1" smtClean="0"/>
              <a:t>описания</a:t>
            </a:r>
            <a:r>
              <a:rPr lang="en-US" dirty="0" smtClean="0"/>
              <a:t> </a:t>
            </a:r>
            <a:r>
              <a:rPr lang="en-US" dirty="0" err="1" smtClean="0"/>
              <a:t>структуры</a:t>
            </a:r>
            <a:r>
              <a:rPr lang="en-US" dirty="0" smtClean="0"/>
              <a:t> XML-</a:t>
            </a:r>
            <a:r>
              <a:rPr lang="en-US" dirty="0" err="1" smtClean="0"/>
              <a:t>документа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&lt;?xml</a:t>
            </a:r>
            <a:r>
              <a:rPr lang="en-US" dirty="0" smtClean="0"/>
              <a:t> version="1.0" encoding="utf-8"</a:t>
            </a:r>
            <a:r>
              <a:rPr lang="en-US" b="1" dirty="0" smtClean="0"/>
              <a:t>?&gt;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&lt;</a:t>
            </a:r>
            <a:r>
              <a:rPr lang="en-US" b="1" dirty="0" err="1" smtClean="0"/>
              <a:t>xs:schema</a:t>
            </a:r>
            <a:r>
              <a:rPr lang="en-US" dirty="0" smtClean="0"/>
              <a:t> </a:t>
            </a:r>
            <a:r>
              <a:rPr lang="en-US" dirty="0" err="1" smtClean="0"/>
              <a:t>xmlns:xs</a:t>
            </a:r>
            <a:r>
              <a:rPr lang="en-US" dirty="0" smtClean="0"/>
              <a:t>="http://www.w3.org/2001/XMLSchema"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  &lt;</a:t>
            </a:r>
            <a:r>
              <a:rPr lang="en-US" b="1" dirty="0" err="1" smtClean="0"/>
              <a:t>xs:element</a:t>
            </a:r>
            <a:r>
              <a:rPr lang="en-US" dirty="0" smtClean="0"/>
              <a:t> name='country'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     &lt;</a:t>
            </a:r>
            <a:r>
              <a:rPr lang="en-US" b="1" dirty="0" err="1" smtClean="0"/>
              <a:t>xs:complexType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       &lt;</a:t>
            </a:r>
            <a:r>
              <a:rPr lang="en-US" b="1" dirty="0" err="1" smtClean="0"/>
              <a:t>xs:sequence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         &lt;</a:t>
            </a:r>
            <a:r>
              <a:rPr lang="en-US" b="1" dirty="0" err="1" smtClean="0"/>
              <a:t>xs:element</a:t>
            </a:r>
            <a:r>
              <a:rPr lang="en-US" dirty="0" smtClean="0"/>
              <a:t> name="name"	type="</a:t>
            </a:r>
            <a:r>
              <a:rPr lang="en-US" dirty="0" err="1" smtClean="0"/>
              <a:t>xs:string</a:t>
            </a:r>
            <a:r>
              <a:rPr lang="en-US" dirty="0" smtClean="0"/>
              <a:t>"</a:t>
            </a:r>
            <a:r>
              <a:rPr lang="en-US" b="1" dirty="0" smtClean="0"/>
              <a:t>/&gt;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         &lt;</a:t>
            </a:r>
            <a:r>
              <a:rPr lang="en-US" b="1" dirty="0" err="1" smtClean="0"/>
              <a:t>xs:element</a:t>
            </a:r>
            <a:r>
              <a:rPr lang="en-US" dirty="0" smtClean="0"/>
              <a:t> name="population" type="</a:t>
            </a:r>
            <a:r>
              <a:rPr lang="en-US" dirty="0" err="1" smtClean="0"/>
              <a:t>xs:decimal</a:t>
            </a:r>
            <a:r>
              <a:rPr lang="en-US" dirty="0" smtClean="0"/>
              <a:t>"</a:t>
            </a:r>
            <a:r>
              <a:rPr lang="en-US" b="1" dirty="0" smtClean="0"/>
              <a:t>/&gt;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b="1" dirty="0" smtClean="0"/>
              <a:t>&lt;/</a:t>
            </a:r>
            <a:r>
              <a:rPr lang="en-US" b="1" dirty="0" err="1" smtClean="0"/>
              <a:t>xs:sequence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     &lt;/</a:t>
            </a:r>
            <a:r>
              <a:rPr lang="en-US" b="1" dirty="0" err="1" smtClean="0"/>
              <a:t>xs:complexType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  &lt;/</a:t>
            </a:r>
            <a:r>
              <a:rPr lang="en-US" b="1" dirty="0" err="1" smtClean="0"/>
              <a:t>xs:element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&lt;/</a:t>
            </a:r>
            <a:r>
              <a:rPr lang="en-US" b="1" dirty="0" err="1" smtClean="0"/>
              <a:t>xs:schema</a:t>
            </a:r>
            <a:r>
              <a:rPr lang="en-US" b="1" dirty="0" smtClean="0"/>
              <a:t>&gt;</a:t>
            </a:r>
            <a:endParaRPr lang="en-US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707904" y="5157192"/>
            <a:ext cx="529309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cs typeface="Arial" pitchFamily="34" charset="0"/>
              </a:rPr>
              <a:t>&lt;?xml version="1.0" encoding="utf-8"?&gt; 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cs typeface="Arial" pitchFamily="34" charset="0"/>
              </a:rPr>
              <a:t>&lt;country&gt; 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cs typeface="Arial" pitchFamily="34" charset="0"/>
              </a:rPr>
              <a:t>  &lt;name&gt;USA&lt;/name&gt; 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cs typeface="Arial" pitchFamily="34" charset="0"/>
              </a:rPr>
              <a:t>  &lt;population&gt;59.7&lt;/population&gt; </a:t>
            </a:r>
          </a:p>
          <a:p>
            <a:pPr marL="0" marR="0" lvl="0" indent="0" algn="l" defTabSz="914400" rtl="0" eaLnBrk="1" fontAlgn="t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Courier New" pitchFamily="49" charset="0"/>
                <a:cs typeface="Arial" pitchFamily="34" charset="0"/>
              </a:rPr>
              <a:t>&lt;/country&gt;</a:t>
            </a:r>
            <a:r>
              <a:rPr kumimoji="0" lang="en-US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5013176"/>
            <a:ext cx="5472608" cy="16561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dirty="0" err="1" smtClean="0"/>
              <a:t>Протокол</a:t>
            </a:r>
            <a:r>
              <a:rPr lang="en-US" dirty="0" smtClean="0"/>
              <a:t> SOAP</a:t>
            </a:r>
            <a:endParaRPr lang="en-US" dirty="0"/>
          </a:p>
        </p:txBody>
      </p:sp>
      <p:pic>
        <p:nvPicPr>
          <p:cNvPr id="4" name="Содержимое 3" descr="3.jpg"/>
          <p:cNvPicPr>
            <a:picLocks noGrp="1"/>
          </p:cNvPicPr>
          <p:nvPr>
            <p:ph idx="1"/>
          </p:nvPr>
        </p:nvPicPr>
        <p:blipFill>
          <a:blip r:embed="rId2" cstate="print"/>
          <a:srcRect t="16629" b="17303"/>
          <a:stretch>
            <a:fillRect/>
          </a:stretch>
        </p:blipFill>
        <p:spPr>
          <a:xfrm>
            <a:off x="457200" y="1988840"/>
            <a:ext cx="8229600" cy="37280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333</Words>
  <Application>Microsoft Office PowerPoint</Application>
  <PresentationFormat>Экран (4:3)</PresentationFormat>
  <Paragraphs>105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Технологии веб-сервисов</vt:lpstr>
      <vt:lpstr>Веб-сервис</vt:lpstr>
      <vt:lpstr>SOAP веб-сервис</vt:lpstr>
      <vt:lpstr>Сервис-ориентированная архитектура (SOA)</vt:lpstr>
      <vt:lpstr>Веб-сервис</vt:lpstr>
      <vt:lpstr>WSDL</vt:lpstr>
      <vt:lpstr>Фрагмент WSDL</vt:lpstr>
      <vt:lpstr>XSD</vt:lpstr>
      <vt:lpstr>Протокол SOAP</vt:lpstr>
      <vt:lpstr>SOAP сообщение</vt:lpstr>
      <vt:lpstr>Main web services concepts</vt:lpstr>
      <vt:lpstr>Клиент веб-сервиса</vt:lpstr>
      <vt:lpstr>Web services hell</vt:lpstr>
      <vt:lpstr>Interaction</vt:lpstr>
      <vt:lpstr>JAX-WS</vt:lpstr>
      <vt:lpstr>Application to WS entities mapping</vt:lpstr>
      <vt:lpstr>wsgen</vt:lpstr>
      <vt:lpstr>wsimport</vt:lpstr>
      <vt:lpstr>Рекоммендуемые 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WishMaster</dc:creator>
  <cp:lastModifiedBy>wishmaster</cp:lastModifiedBy>
  <cp:revision>131</cp:revision>
  <dcterms:created xsi:type="dcterms:W3CDTF">2013-09-08T17:56:47Z</dcterms:created>
  <dcterms:modified xsi:type="dcterms:W3CDTF">2014-02-25T18:44:42Z</dcterms:modified>
</cp:coreProperties>
</file>